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73" r:id="rId2"/>
    <p:sldId id="257" r:id="rId3"/>
    <p:sldId id="258" r:id="rId4"/>
    <p:sldId id="270" r:id="rId5"/>
    <p:sldId id="269" r:id="rId6"/>
    <p:sldId id="260" r:id="rId7"/>
    <p:sldId id="267" r:id="rId8"/>
    <p:sldId id="268" r:id="rId9"/>
    <p:sldId id="283" r:id="rId10"/>
    <p:sldId id="274" r:id="rId11"/>
    <p:sldId id="284" r:id="rId12"/>
    <p:sldId id="277" r:id="rId13"/>
    <p:sldId id="271" r:id="rId14"/>
    <p:sldId id="266" r:id="rId15"/>
    <p:sldId id="272" r:id="rId16"/>
    <p:sldId id="280" r:id="rId17"/>
    <p:sldId id="275" r:id="rId18"/>
    <p:sldId id="276" r:id="rId19"/>
    <p:sldId id="279" r:id="rId20"/>
    <p:sldId id="278" r:id="rId21"/>
    <p:sldId id="281" r:id="rId22"/>
    <p:sldId id="261" r:id="rId23"/>
    <p:sldId id="282" r:id="rId24"/>
    <p:sldId id="264" r:id="rId25"/>
  </p:sldIdLst>
  <p:sldSz cx="9144000" cy="5143500" type="screen16x9"/>
  <p:notesSz cx="6858000" cy="9144000"/>
  <p:embeddedFontLst>
    <p:embeddedFont>
      <p:font typeface="Average" panose="020B0604020202020204" charset="0"/>
      <p:regular r:id="rId27"/>
    </p:embeddedFont>
    <p:embeddedFont>
      <p:font typeface="Calibri" panose="020F0502020204030204" pitchFamily="34" charset="0"/>
      <p:regular r:id="rId28"/>
      <p:bold r:id="rId29"/>
      <p:italic r:id="rId30"/>
      <p:boldItalic r:id="rId31"/>
    </p:embeddedFont>
    <p:embeddedFont>
      <p:font typeface="Oswald" panose="00000500000000000000" pitchFamily="2"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83"/>
            <p14:sldId id="274"/>
            <p14:sldId id="284"/>
            <p14:sldId id="277"/>
            <p14:sldId id="271"/>
            <p14:sldId id="266"/>
            <p14:sldId id="272"/>
            <p14:sldId id="280"/>
            <p14:sldId id="275"/>
            <p14:sldId id="276"/>
            <p14:sldId id="279"/>
            <p14:sldId id="278"/>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Statistics Summary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6" name="Picture 5">
            <a:extLst>
              <a:ext uri="{FF2B5EF4-FFF2-40B4-BE49-F238E27FC236}">
                <a16:creationId xmlns:a16="http://schemas.microsoft.com/office/drawing/2014/main" id="{7B98740B-B261-4F19-8C2B-002CDB699C1C}"/>
              </a:ext>
            </a:extLst>
          </p:cNvPr>
          <p:cNvPicPr>
            <a:picLocks noChangeAspect="1"/>
          </p:cNvPicPr>
          <p:nvPr/>
        </p:nvPicPr>
        <p:blipFill>
          <a:blip r:embed="rId2"/>
          <a:stretch>
            <a:fillRect/>
          </a:stretch>
        </p:blipFill>
        <p:spPr>
          <a:xfrm>
            <a:off x="937260" y="1101649"/>
            <a:ext cx="7353299" cy="3622751"/>
          </a:xfrm>
          <a:prstGeom prst="rect">
            <a:avLst/>
          </a:prstGeom>
        </p:spPr>
      </p:pic>
    </p:spTree>
    <p:extLst>
      <p:ext uri="{BB962C8B-B14F-4D97-AF65-F5344CB8AC3E}">
        <p14:creationId xmlns:p14="http://schemas.microsoft.com/office/powerpoint/2010/main" val="253353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3731750640"/>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tx1"/>
                          </a:solidFill>
                        </a:rPr>
                        <a:t>          </a:t>
                      </a:r>
                      <a:r>
                        <a:rPr lang="en-CA" sz="1600" dirty="0">
                          <a:solidFill>
                            <a:schemeClr val="tx1"/>
                          </a:solidFill>
                          <a:latin typeface="Average" panose="020B0604020202020204" charset="0"/>
                        </a:rPr>
                        <a:t>Logistic Regression Model</a:t>
                      </a:r>
                    </a:p>
                  </a:txBody>
                  <a:tcPr/>
                </a:tc>
                <a:tc>
                  <a:txBody>
                    <a:bodyPr/>
                    <a:lstStyle/>
                    <a:p>
                      <a:endParaRPr lang="en-CA" dirty="0"/>
                    </a:p>
                    <a:p>
                      <a:r>
                        <a:rPr lang="en-CA" dirty="0"/>
                        <a:t>              </a:t>
                      </a:r>
                      <a:r>
                        <a:rPr lang="en-CA" sz="1600" dirty="0">
                          <a:solidFill>
                            <a:schemeClr val="tx1"/>
                          </a:solidFill>
                          <a:latin typeface="Average" panose="020B0604020202020204" charset="0"/>
                        </a:rPr>
                        <a:t>Random Forest Classifier </a:t>
                      </a:r>
                    </a:p>
                  </a:txBody>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3484293854"/>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Importing libraries and files  for exploratory data analysis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and removing the duplicates.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Other variable against target variable visualizations.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Correlation Visualization. </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3257724985"/>
              </p:ext>
            </p:extLst>
          </p:nvPr>
        </p:nvGraphicFramePr>
        <p:xfrm>
          <a:off x="777240" y="1152474"/>
          <a:ext cx="7772400" cy="3829858"/>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751378">
                <a:tc>
                  <a:txBody>
                    <a:bodyPr/>
                    <a:lstStyle/>
                    <a:p>
                      <a:pPr algn="ctr"/>
                      <a:endParaRPr lang="en-CA" dirty="0">
                        <a:solidFill>
                          <a:schemeClr val="tx1"/>
                        </a:solidFill>
                      </a:endParaRPr>
                    </a:p>
                    <a:p>
                      <a:pPr algn="ctr"/>
                      <a:r>
                        <a:rPr lang="en-CA" dirty="0">
                          <a:solidFill>
                            <a:schemeClr val="tx1"/>
                          </a:solidFill>
                        </a:rPr>
                        <a:t>Dependent Variables</a:t>
                      </a:r>
                    </a:p>
                  </a:txBody>
                  <a:tcPr/>
                </a:tc>
                <a:tc>
                  <a:txBody>
                    <a:bodyPr/>
                    <a:lstStyle/>
                    <a:p>
                      <a:pPr algn="ctr"/>
                      <a:endParaRPr lang="en-CA" dirty="0">
                        <a:solidFill>
                          <a:schemeClr val="tx1"/>
                        </a:solidFill>
                      </a:endParaRPr>
                    </a:p>
                    <a:p>
                      <a:pPr algn="ctr"/>
                      <a:r>
                        <a:rPr lang="en-CA" dirty="0">
                          <a:solidFill>
                            <a:schemeClr val="tx1"/>
                          </a:solidFill>
                        </a:rPr>
                        <a:t>Independent Variables </a:t>
                      </a:r>
                    </a:p>
                  </a:txBody>
                  <a:tcPr/>
                </a:tc>
                <a:extLst>
                  <a:ext uri="{0D108BD9-81ED-4DB2-BD59-A6C34878D82A}">
                    <a16:rowId xmlns:a16="http://schemas.microsoft.com/office/drawing/2014/main" val="3522934080"/>
                  </a:ext>
                </a:extLst>
              </a:tr>
              <a:tr h="2957707">
                <a:tc>
                  <a:txBody>
                    <a:bodyPr/>
                    <a:lstStyle/>
                    <a:p>
                      <a:endParaRPr lang="en-CA" b="1" dirty="0">
                        <a:solidFill>
                          <a:schemeClr val="tx2">
                            <a:lumMod val="10000"/>
                          </a:schemeClr>
                        </a:solidFill>
                      </a:endParaRPr>
                    </a:p>
                    <a:p>
                      <a:r>
                        <a:rPr lang="en-CA" b="1" dirty="0">
                          <a:solidFill>
                            <a:schemeClr val="tx2">
                              <a:lumMod val="10000"/>
                            </a:schemeClr>
                          </a:solidFill>
                        </a:rPr>
                        <a:t>        HeartDisease ( Categorical ) </a:t>
                      </a:r>
                    </a:p>
                  </a:txBody>
                  <a:tcPr/>
                </a:tc>
                <a:tc>
                  <a:txBody>
                    <a:bodyPr/>
                    <a:lstStyle/>
                    <a:p>
                      <a:endParaRPr lang="en-CA" b="1" dirty="0">
                        <a:solidFill>
                          <a:schemeClr val="tx2">
                            <a:lumMod val="10000"/>
                          </a:schemeClr>
                        </a:solidFill>
                      </a:endParaRPr>
                    </a:p>
                    <a:p>
                      <a:r>
                        <a:rPr lang="en-CA" b="1" i="0" dirty="0">
                          <a:solidFill>
                            <a:schemeClr val="tx2">
                              <a:lumMod val="10000"/>
                            </a:schemeClr>
                          </a:solidFill>
                        </a:rPr>
                        <a:t>Categorical</a:t>
                      </a:r>
                      <a:r>
                        <a:rPr lang="en-CA" b="1" i="1" dirty="0">
                          <a:solidFill>
                            <a:schemeClr val="tx2">
                              <a:lumMod val="10000"/>
                            </a:schemeClr>
                          </a:solidFill>
                        </a:rPr>
                        <a:t> </a:t>
                      </a:r>
                      <a:r>
                        <a:rPr lang="en-CA" i="1" dirty="0">
                          <a:solidFill>
                            <a:schemeClr val="tx2">
                              <a:lumMod val="10000"/>
                            </a:schemeClr>
                          </a:solidFill>
                        </a:rPr>
                        <a:t> </a:t>
                      </a:r>
                      <a:r>
                        <a:rPr lang="en-CA" dirty="0">
                          <a:solidFill>
                            <a:schemeClr val="tx2">
                              <a:lumMod val="10000"/>
                            </a:schemeClr>
                          </a:solidFill>
                        </a:rPr>
                        <a:t>– </a:t>
                      </a:r>
                      <a:r>
                        <a:rPr lang="en-CA" i="1" dirty="0">
                          <a:solidFill>
                            <a:schemeClr val="tx2">
                              <a:lumMod val="10000"/>
                            </a:schemeClr>
                          </a:solidFill>
                        </a:rPr>
                        <a:t>Smoking,</a:t>
                      </a:r>
                    </a:p>
                    <a:p>
                      <a:pPr marL="114300" indent="0">
                        <a:buNone/>
                      </a:pPr>
                      <a:r>
                        <a:rPr lang="en-CA" i="1" dirty="0">
                          <a:solidFill>
                            <a:schemeClr val="tx2">
                              <a:lumMod val="10000"/>
                            </a:schemeClr>
                          </a:solidFill>
                        </a:rPr>
                        <a:t>                      AlcoholDrinking, Stroke,</a:t>
                      </a:r>
                    </a:p>
                    <a:p>
                      <a:pPr marL="114300" indent="0">
                        <a:buNone/>
                      </a:pPr>
                      <a:r>
                        <a:rPr lang="en-CA" i="1" dirty="0">
                          <a:solidFill>
                            <a:schemeClr val="tx2">
                              <a:lumMod val="10000"/>
                            </a:schemeClr>
                          </a:solidFill>
                        </a:rPr>
                        <a:t>                      Diffwalking, Sex,</a:t>
                      </a:r>
                    </a:p>
                    <a:p>
                      <a:pPr marL="114300" indent="0">
                        <a:buNone/>
                      </a:pPr>
                      <a:r>
                        <a:rPr lang="en-CA" i="1" dirty="0">
                          <a:solidFill>
                            <a:schemeClr val="tx2">
                              <a:lumMod val="10000"/>
                            </a:schemeClr>
                          </a:solidFill>
                        </a:rPr>
                        <a:t>                      PhysicalActivity, Asthma,</a:t>
                      </a:r>
                    </a:p>
                    <a:p>
                      <a:pPr marL="114300" indent="0">
                        <a:buNone/>
                      </a:pPr>
                      <a:r>
                        <a:rPr lang="en-CA" i="1" dirty="0">
                          <a:solidFill>
                            <a:schemeClr val="tx2">
                              <a:lumMod val="10000"/>
                            </a:schemeClr>
                          </a:solidFill>
                        </a:rPr>
                        <a:t>                      KidneyDisease, SkinCancer</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p>
                      <a:r>
                        <a:rPr lang="en-CA" b="1" dirty="0">
                          <a:solidFill>
                            <a:schemeClr val="tx2">
                              <a:lumMod val="10000"/>
                            </a:schemeClr>
                          </a:solidFill>
                        </a:rPr>
                        <a:t>Continuous –  </a:t>
                      </a:r>
                      <a:r>
                        <a:rPr lang="en-CA" b="0" i="1" dirty="0">
                          <a:solidFill>
                            <a:schemeClr val="tx2">
                              <a:lumMod val="10000"/>
                            </a:schemeClr>
                          </a:solidFill>
                        </a:rPr>
                        <a:t>BMI, PhysicalHealth ,Race</a:t>
                      </a:r>
                    </a:p>
                    <a:p>
                      <a:pPr marL="114300" indent="0">
                        <a:buNone/>
                      </a:pPr>
                      <a:r>
                        <a:rPr lang="en-CA" b="0" i="1" dirty="0">
                          <a:solidFill>
                            <a:schemeClr val="tx2">
                              <a:lumMod val="10000"/>
                            </a:schemeClr>
                          </a:solidFill>
                        </a:rPr>
                        <a:t>                      MentalHealth , Age Category, </a:t>
                      </a:r>
                    </a:p>
                    <a:p>
                      <a:pPr marL="114300" indent="0">
                        <a:buNone/>
                      </a:pPr>
                      <a:r>
                        <a:rPr lang="en-CA" b="0" i="1" dirty="0">
                          <a:solidFill>
                            <a:schemeClr val="tx2">
                              <a:lumMod val="10000"/>
                            </a:schemeClr>
                          </a:solidFill>
                        </a:rPr>
                        <a:t>                      General Health , Diabetic,</a:t>
                      </a:r>
                    </a:p>
                    <a:p>
                      <a:pPr marL="114300" indent="0">
                        <a:buNone/>
                      </a:pPr>
                      <a:r>
                        <a:rPr lang="en-CA" b="0" i="1" dirty="0">
                          <a:solidFill>
                            <a:schemeClr val="tx2">
                              <a:lumMod val="10000"/>
                            </a:schemeClr>
                          </a:solidFill>
                        </a:rPr>
                        <a:t>        </a:t>
                      </a:r>
                      <a:r>
                        <a:rPr lang="en-CA" i="1" dirty="0">
                          <a:solidFill>
                            <a:schemeClr val="tx2">
                              <a:lumMod val="10000"/>
                            </a:schemeClr>
                          </a:solidFill>
                        </a:rPr>
                        <a:t>              Sleeptime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4276191293"/>
              </p:ext>
            </p:extLst>
          </p:nvPr>
        </p:nvGraphicFramePr>
        <p:xfrm>
          <a:off x="777240" y="1104900"/>
          <a:ext cx="7772400" cy="3947245"/>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615245">
                <a:tc>
                  <a:txBody>
                    <a:bodyPr/>
                    <a:lstStyle/>
                    <a:p>
                      <a:pPr algn="ctr"/>
                      <a:endParaRPr lang="en-CA" dirty="0">
                        <a:solidFill>
                          <a:schemeClr val="tx1"/>
                        </a:solidFill>
                      </a:endParaRPr>
                    </a:p>
                    <a:p>
                      <a:pPr algn="ctr"/>
                      <a:r>
                        <a:rPr lang="en-CA" dirty="0">
                          <a:solidFill>
                            <a:schemeClr val="tx1"/>
                          </a:solidFill>
                        </a:rPr>
                        <a:t>Categorical Variables ( Binary ) </a:t>
                      </a:r>
                    </a:p>
                  </a:txBody>
                  <a:tcPr/>
                </a:tc>
                <a:tc>
                  <a:txBody>
                    <a:bodyPr/>
                    <a:lstStyle/>
                    <a:p>
                      <a:pPr algn="ctr"/>
                      <a:endParaRPr lang="en-CA" dirty="0">
                        <a:solidFill>
                          <a:schemeClr val="tx1"/>
                        </a:solidFill>
                      </a:endParaRPr>
                    </a:p>
                    <a:p>
                      <a:pPr algn="ctr"/>
                      <a:r>
                        <a:rPr lang="en-CA" dirty="0">
                          <a:solidFill>
                            <a:schemeClr val="tx1"/>
                          </a:solidFill>
                        </a:rPr>
                        <a:t>Continuous Variables ( Non Binary )</a:t>
                      </a:r>
                    </a:p>
                  </a:txBody>
                  <a:tcPr/>
                </a:tc>
                <a:extLst>
                  <a:ext uri="{0D108BD9-81ED-4DB2-BD59-A6C34878D82A}">
                    <a16:rowId xmlns:a16="http://schemas.microsoft.com/office/drawing/2014/main" val="3522934080"/>
                  </a:ext>
                </a:extLst>
              </a:tr>
              <a:tr h="3332000">
                <a:tc>
                  <a:txBody>
                    <a:bodyPr/>
                    <a:lstStyle/>
                    <a:p>
                      <a:endParaRPr lang="en-CA" b="1" dirty="0">
                        <a:solidFill>
                          <a:schemeClr val="tx2">
                            <a:lumMod val="10000"/>
                          </a:schemeClr>
                        </a:solidFill>
                      </a:endParaRPr>
                    </a:p>
                    <a:p>
                      <a:pPr marL="285750" indent="-285750">
                        <a:buFont typeface="Wingdings" panose="05000000000000000000" pitchFamily="2" charset="2"/>
                        <a:buChar char="§"/>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
                      </a:pPr>
                      <a:r>
                        <a:rPr lang="en-CA" i="1" dirty="0">
                          <a:solidFill>
                            <a:schemeClr val="tx2">
                              <a:lumMod val="10000"/>
                            </a:schemeClr>
                          </a:solidFill>
                        </a:rPr>
                        <a:t>Smoking </a:t>
                      </a:r>
                    </a:p>
                    <a:p>
                      <a:pPr marL="285750" indent="-285750">
                        <a:buFont typeface="Wingdings" panose="05000000000000000000" pitchFamily="2" charset="2"/>
                        <a:buChar char="§"/>
                      </a:pPr>
                      <a:r>
                        <a:rPr lang="en-CA" i="1" dirty="0">
                          <a:solidFill>
                            <a:schemeClr val="tx2">
                              <a:lumMod val="10000"/>
                            </a:schemeClr>
                          </a:solidFill>
                        </a:rPr>
                        <a:t>AlcoholDrinking</a:t>
                      </a:r>
                    </a:p>
                    <a:p>
                      <a:pPr marL="285750" indent="-285750">
                        <a:buFont typeface="Wingdings" panose="05000000000000000000" pitchFamily="2" charset="2"/>
                        <a:buChar char="§"/>
                      </a:pPr>
                      <a:r>
                        <a:rPr lang="en-CA" i="1" dirty="0">
                          <a:solidFill>
                            <a:schemeClr val="tx2">
                              <a:lumMod val="10000"/>
                            </a:schemeClr>
                          </a:solidFill>
                        </a:rPr>
                        <a:t>Stroke</a:t>
                      </a:r>
                    </a:p>
                    <a:p>
                      <a:pPr marL="285750" indent="-285750">
                        <a:buFont typeface="Wingdings" panose="05000000000000000000" pitchFamily="2" charset="2"/>
                        <a:buChar char="§"/>
                      </a:pPr>
                      <a:r>
                        <a:rPr lang="en-CA" i="1" dirty="0">
                          <a:solidFill>
                            <a:schemeClr val="tx2">
                              <a:lumMod val="10000"/>
                            </a:schemeClr>
                          </a:solidFill>
                        </a:rPr>
                        <a:t>Diffwalking</a:t>
                      </a:r>
                    </a:p>
                    <a:p>
                      <a:pPr marL="285750" indent="-285750">
                        <a:buFont typeface="Wingdings" panose="05000000000000000000" pitchFamily="2" charset="2"/>
                        <a:buChar char="§"/>
                      </a:pPr>
                      <a:r>
                        <a:rPr lang="en-CA" i="1" dirty="0">
                          <a:solidFill>
                            <a:schemeClr val="tx2">
                              <a:lumMod val="10000"/>
                            </a:schemeClr>
                          </a:solidFill>
                        </a:rPr>
                        <a:t>PhysicalActivity</a:t>
                      </a:r>
                    </a:p>
                    <a:p>
                      <a:pPr marL="285750" indent="-285750">
                        <a:buFont typeface="Wingdings" panose="05000000000000000000" pitchFamily="2" charset="2"/>
                        <a:buChar char="§"/>
                      </a:pPr>
                      <a:r>
                        <a:rPr lang="en-CA" i="1" dirty="0">
                          <a:solidFill>
                            <a:schemeClr val="tx2">
                              <a:lumMod val="10000"/>
                            </a:schemeClr>
                          </a:solidFill>
                        </a:rPr>
                        <a:t>Asthma</a:t>
                      </a:r>
                    </a:p>
                    <a:p>
                      <a:pPr marL="285750" indent="-285750">
                        <a:buFont typeface="Wingdings" panose="05000000000000000000" pitchFamily="2" charset="2"/>
                        <a:buChar char="§"/>
                      </a:pPr>
                      <a:r>
                        <a:rPr lang="en-CA" i="1" dirty="0">
                          <a:solidFill>
                            <a:schemeClr val="tx2">
                              <a:lumMod val="10000"/>
                            </a:schemeClr>
                          </a:solidFill>
                        </a:rPr>
                        <a:t>KidneyDisease</a:t>
                      </a:r>
                    </a:p>
                    <a:p>
                      <a:pPr marL="285750" indent="-285750">
                        <a:buFont typeface="Wingdings" panose="05000000000000000000" pitchFamily="2" charset="2"/>
                        <a:buChar char="§"/>
                      </a:pPr>
                      <a:r>
                        <a:rPr lang="en-CA" i="1" dirty="0">
                          <a:solidFill>
                            <a:schemeClr val="tx2">
                              <a:lumMod val="10000"/>
                            </a:schemeClr>
                          </a:solidFill>
                        </a:rPr>
                        <a:t>SkinCancer</a:t>
                      </a:r>
                    </a:p>
                    <a:p>
                      <a:pPr marL="285750" indent="-285750">
                        <a:buFont typeface="Wingdings" panose="05000000000000000000" pitchFamily="2" charset="2"/>
                        <a:buChar char="§"/>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
                      </a:pPr>
                      <a:r>
                        <a:rPr lang="en-CA" b="0" i="1" dirty="0">
                          <a:solidFill>
                            <a:schemeClr val="tx2">
                              <a:lumMod val="10000"/>
                            </a:schemeClr>
                          </a:solidFill>
                        </a:rPr>
                        <a:t>PhysicalHealth – Index Number </a:t>
                      </a:r>
                    </a:p>
                    <a:p>
                      <a:pPr marL="285750" indent="-285750">
                        <a:buFont typeface="Wingdings" panose="05000000000000000000" pitchFamily="2" charset="2"/>
                        <a:buChar char="§"/>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
                      </a:pPr>
                      <a:r>
                        <a:rPr lang="en-CA" b="0" i="1" dirty="0">
                          <a:solidFill>
                            <a:schemeClr val="tx2">
                              <a:lumMod val="10000"/>
                            </a:schemeClr>
                          </a:solidFill>
                        </a:rPr>
                        <a:t>MentalHealth – Index Number </a:t>
                      </a:r>
                    </a:p>
                    <a:p>
                      <a:pPr marL="285750" indent="-285750">
                        <a:buFont typeface="Wingdings" panose="05000000000000000000" pitchFamily="2" charset="2"/>
                        <a:buChar char="§"/>
                      </a:pPr>
                      <a:r>
                        <a:rPr lang="en-CA" b="0" i="1" dirty="0">
                          <a:solidFill>
                            <a:schemeClr val="tx2">
                              <a:lumMod val="10000"/>
                            </a:schemeClr>
                          </a:solidFill>
                        </a:rPr>
                        <a:t>Age Category – In Years </a:t>
                      </a:r>
                    </a:p>
                    <a:p>
                      <a:pPr marL="285750" indent="-285750">
                        <a:buFont typeface="Wingdings" panose="05000000000000000000" pitchFamily="2" charset="2"/>
                        <a:buChar char="§"/>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735</Words>
  <Application>Microsoft Office PowerPoint</Application>
  <PresentationFormat>On-screen Show (16:9)</PresentationFormat>
  <Paragraphs>147</Paragraphs>
  <Slides>24</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Arial</vt:lpstr>
      <vt:lpstr>Oswald</vt:lpstr>
      <vt:lpstr>Average</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Features </vt:lpstr>
      <vt:lpstr>Features Analysis </vt:lpstr>
      <vt:lpstr>Correlation among the columns </vt:lpstr>
      <vt:lpstr>Statistics Summary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106</cp:revision>
  <dcterms:modified xsi:type="dcterms:W3CDTF">2022-04-07T23:40:52Z</dcterms:modified>
</cp:coreProperties>
</file>